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398" r:id="rId2"/>
    <p:sldId id="402" r:id="rId3"/>
    <p:sldId id="412" r:id="rId4"/>
    <p:sldId id="413" r:id="rId5"/>
    <p:sldId id="414" r:id="rId6"/>
    <p:sldId id="415" r:id="rId7"/>
    <p:sldId id="411" r:id="rId8"/>
  </p:sldIdLst>
  <p:sldSz cx="9144000" cy="5143500" type="screen16x9"/>
  <p:notesSz cx="9601200" cy="73152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>
          <p15:clr>
            <a:srgbClr val="A4A3A4"/>
          </p15:clr>
        </p15:guide>
        <p15:guide id="2" orient="horz" pos="3048">
          <p15:clr>
            <a:srgbClr val="A4A3A4"/>
          </p15:clr>
        </p15:guide>
        <p15:guide id="3" pos="5183">
          <p15:clr>
            <a:srgbClr val="A4A3A4"/>
          </p15:clr>
        </p15:guide>
        <p15:guide id="4" pos="579">
          <p15:clr>
            <a:srgbClr val="A4A3A4"/>
          </p15:clr>
        </p15:guide>
        <p15:guide id="5" pos="5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67A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805540-0E51-4146-9651-6A58E2F43DE5}" v="2" dt="2024-09-27T09:33:02.9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9" autoAdjust="0"/>
    <p:restoredTop sz="88230" autoAdjust="0"/>
  </p:normalViewPr>
  <p:slideViewPr>
    <p:cSldViewPr snapToGrid="0" snapToObjects="1" showGuides="1">
      <p:cViewPr varScale="1">
        <p:scale>
          <a:sx n="88" d="100"/>
          <a:sy n="88" d="100"/>
        </p:scale>
        <p:origin x="688" y="56"/>
      </p:cViewPr>
      <p:guideLst>
        <p:guide orient="horz" pos="192"/>
        <p:guide orient="horz" pos="3048"/>
        <p:guide pos="5183"/>
        <p:guide pos="579"/>
        <p:guide pos="5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-3180" y="-96"/>
      </p:cViewPr>
      <p:guideLst>
        <p:guide orient="horz" pos="2304"/>
        <p:guide pos="302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160520" cy="36703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61" y="1"/>
            <a:ext cx="4160520" cy="36703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F6992C72-CA01-4D4C-B1C4-5066EC55DB8A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0" cy="36703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61" y="6948171"/>
            <a:ext cx="4160520" cy="36703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0EF7638A-64AC-4946-94B4-39EF7D477E6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8651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0" cy="36576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438461" y="0"/>
            <a:ext cx="4160520" cy="36576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B5C1DC36-FCF6-4F65-A8BC-386231DA6558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7688"/>
            <a:ext cx="4876800" cy="2744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60121" y="3474721"/>
            <a:ext cx="7680960" cy="3291840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6948170"/>
            <a:ext cx="4160520" cy="36576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5438461" y="6948170"/>
            <a:ext cx="4160520" cy="36576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E59BDDC2-5BFA-453C-A225-5004D8F0E7E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68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Compare differences between flexible &amp; restricted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9BDDC2-5BFA-453C-A225-5004D8F0E7E2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24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bank financing channel also works, richer implications:</a:t>
            </a:r>
          </a:p>
          <a:p>
            <a:pPr lvl="1"/>
            <a:r>
              <a:rPr lang="en-US" dirty="0"/>
              <a:t>As said, primary financing source for SMEs</a:t>
            </a:r>
          </a:p>
          <a:p>
            <a:pPr lvl="1"/>
            <a:r>
              <a:rPr lang="en-US" dirty="0"/>
              <a:t>Further support the large economic magnitude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9BDDC2-5BFA-453C-A225-5004D8F0E7E2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611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917576" y="1019175"/>
            <a:ext cx="7310437" cy="3381375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 baseline="0"/>
            </a:lvl1pPr>
            <a:lvl2pPr marL="457200" indent="-228600">
              <a:lnSpc>
                <a:spcPct val="150000"/>
              </a:lnSpc>
              <a:spcAft>
                <a:spcPts val="0"/>
              </a:spcAft>
              <a:defRPr sz="1800"/>
            </a:lvl2pPr>
            <a:lvl3pPr marL="914400" indent="-228600">
              <a:lnSpc>
                <a:spcPct val="150000"/>
              </a:lnSpc>
              <a:spcAft>
                <a:spcPts val="0"/>
              </a:spcAft>
              <a:defRPr sz="1800"/>
            </a:lvl3pPr>
            <a:lvl4pPr marL="228600" indent="-228600">
              <a:defRPr/>
            </a:lvl4pPr>
            <a:lvl5pPr marL="228600" indent="-228600">
              <a:defRPr/>
            </a:lvl5pPr>
          </a:lstStyle>
          <a:p>
            <a:pPr lvl="0"/>
            <a:r>
              <a:rPr lang="da-DK" dirty="0"/>
              <a:t>Level 1</a:t>
            </a:r>
          </a:p>
          <a:p>
            <a:pPr lvl="1"/>
            <a:r>
              <a:rPr lang="da-DK" dirty="0"/>
              <a:t>Level 2</a:t>
            </a:r>
          </a:p>
          <a:p>
            <a:pPr lvl="2"/>
            <a:r>
              <a:rPr lang="da-DK" dirty="0"/>
              <a:t>Level 3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439653" y="4523625"/>
            <a:ext cx="378518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B3992C5-A306-ED46-9DB6-FC571D36BE7A}" type="slidenum">
              <a:rPr lang="en-US" sz="1300" b="1" smtClean="0">
                <a:solidFill>
                  <a:srgbClr val="4967AA"/>
                </a:solidFill>
                <a:latin typeface="Arial"/>
                <a:cs typeface="Arial"/>
              </a:rPr>
              <a:pPr algn="r"/>
              <a:t>‹#›</a:t>
            </a:fld>
            <a:endParaRPr lang="en-US" sz="1300" b="1" dirty="0">
              <a:solidFill>
                <a:srgbClr val="4967AA"/>
              </a:solidFill>
              <a:latin typeface="Arial"/>
              <a:cs typeface="Arial"/>
            </a:endParaRPr>
          </a:p>
        </p:txBody>
      </p:sp>
      <p:sp>
        <p:nvSpPr>
          <p:cNvPr id="7" name="Pladsholder til tekst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7575" y="304801"/>
            <a:ext cx="7310438" cy="6500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sz="2800" dirty="0"/>
              <a:t>Click to add title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52960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917575" y="1019175"/>
            <a:ext cx="3420000" cy="3381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a-DK" dirty="0"/>
              <a:t>Click to add text – or click an icon to add content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439653" y="4523625"/>
            <a:ext cx="378518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B3992C5-A306-ED46-9DB6-FC571D36BE7A}" type="slidenum">
              <a:rPr lang="en-US" sz="1300" b="1" smtClean="0">
                <a:solidFill>
                  <a:srgbClr val="4967AA"/>
                </a:solidFill>
                <a:latin typeface="Arial"/>
                <a:cs typeface="Arial"/>
              </a:rPr>
              <a:pPr algn="r"/>
              <a:t>‹#›</a:t>
            </a:fld>
            <a:endParaRPr lang="en-US" sz="1300" b="1" dirty="0">
              <a:solidFill>
                <a:srgbClr val="4967AA"/>
              </a:solidFill>
              <a:latin typeface="Arial"/>
              <a:cs typeface="Arial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804838" y="1019175"/>
            <a:ext cx="3420000" cy="3381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a-DK" dirty="0"/>
              <a:t>Click to add text – or click an icon to add content</a:t>
            </a:r>
          </a:p>
        </p:txBody>
      </p:sp>
      <p:sp>
        <p:nvSpPr>
          <p:cNvPr id="12" name="Pladsholder til tekst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7575" y="304801"/>
            <a:ext cx="7310438" cy="6500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sz="2800" dirty="0"/>
              <a:t>Click to add title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6829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917575" y="1019175"/>
            <a:ext cx="3420000" cy="3381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a-DK" dirty="0"/>
              <a:t>Click to add text – or click an icon to add content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439653" y="4523625"/>
            <a:ext cx="378518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B3992C5-A306-ED46-9DB6-FC571D36BE7A}" type="slidenum">
              <a:rPr lang="en-US" sz="1300" b="1" smtClean="0">
                <a:solidFill>
                  <a:srgbClr val="4967AA"/>
                </a:solidFill>
                <a:latin typeface="Arial"/>
                <a:cs typeface="Arial"/>
              </a:rPr>
              <a:pPr algn="r"/>
              <a:t>‹#›</a:t>
            </a:fld>
            <a:endParaRPr lang="en-US" sz="1300" b="1" dirty="0">
              <a:solidFill>
                <a:srgbClr val="4967AA"/>
              </a:solidFill>
              <a:latin typeface="Arial"/>
              <a:cs typeface="Arial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804838" y="1019175"/>
            <a:ext cx="3420000" cy="1552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a-DK" dirty="0"/>
              <a:t>Click to add text – or click an icon to add content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4808013" y="2847975"/>
            <a:ext cx="3420000" cy="1552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a-DK" dirty="0"/>
              <a:t>Click to add text – or click an icon to add content</a:t>
            </a:r>
          </a:p>
        </p:txBody>
      </p:sp>
      <p:sp>
        <p:nvSpPr>
          <p:cNvPr id="13" name="Pladsholder til tekst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7575" y="304801"/>
            <a:ext cx="7310438" cy="6500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sz="2800" dirty="0"/>
              <a:t>Click to add title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963700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4439653" y="4523625"/>
            <a:ext cx="378518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B3992C5-A306-ED46-9DB6-FC571D36BE7A}" type="slidenum">
              <a:rPr lang="en-US" sz="1300" b="1" smtClean="0">
                <a:solidFill>
                  <a:srgbClr val="4967AA"/>
                </a:solidFill>
                <a:latin typeface="Arial"/>
                <a:cs typeface="Arial"/>
              </a:rPr>
              <a:pPr algn="r"/>
              <a:t>‹#›</a:t>
            </a:fld>
            <a:endParaRPr lang="en-US" sz="1300" b="1" dirty="0">
              <a:solidFill>
                <a:srgbClr val="4967AA"/>
              </a:solidFill>
              <a:latin typeface="Arial"/>
              <a:cs typeface="Arial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7575" y="1019175"/>
            <a:ext cx="3420000" cy="1552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a-DK" dirty="0"/>
              <a:t>Click to add text – or click an icon to add content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920750" y="2847975"/>
            <a:ext cx="3420000" cy="1552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a-DK" dirty="0"/>
              <a:t>Click to add text – or click an icon to add content</a:t>
            </a:r>
          </a:p>
        </p:txBody>
      </p:sp>
      <p:sp>
        <p:nvSpPr>
          <p:cNvPr id="13" name="Pladsholder til tekst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7575" y="304801"/>
            <a:ext cx="7310438" cy="6500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sz="2800" dirty="0"/>
              <a:t>Click to add title</a:t>
            </a:r>
            <a:endParaRPr lang="da-DK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808013" y="1019175"/>
            <a:ext cx="3420000" cy="3381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a-DK" dirty="0"/>
              <a:t>Click to add text – or 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596184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4439653" y="4523625"/>
            <a:ext cx="378518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B3992C5-A306-ED46-9DB6-FC571D36BE7A}" type="slidenum">
              <a:rPr lang="en-US" sz="1300" b="1" smtClean="0">
                <a:solidFill>
                  <a:srgbClr val="4967AA"/>
                </a:solidFill>
                <a:latin typeface="Arial"/>
                <a:cs typeface="Arial"/>
              </a:rPr>
              <a:pPr algn="r"/>
              <a:t>‹#›</a:t>
            </a:fld>
            <a:endParaRPr lang="en-US" sz="1300" b="1" dirty="0">
              <a:solidFill>
                <a:srgbClr val="4967AA"/>
              </a:solidFill>
              <a:latin typeface="Arial"/>
              <a:cs typeface="Arial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1071" y="1019175"/>
            <a:ext cx="7305675" cy="1552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a-DK" dirty="0"/>
              <a:t>Click to </a:t>
            </a:r>
            <a:r>
              <a:rPr lang="da-DK" dirty="0" err="1"/>
              <a:t>add</a:t>
            </a:r>
            <a:r>
              <a:rPr lang="da-DK" dirty="0"/>
              <a:t> text – or click an icon to </a:t>
            </a:r>
            <a:r>
              <a:rPr lang="da-DK" dirty="0" err="1"/>
              <a:t>add</a:t>
            </a:r>
            <a:r>
              <a:rPr lang="da-DK" dirty="0"/>
              <a:t> </a:t>
            </a:r>
            <a:r>
              <a:rPr lang="da-DK" dirty="0" err="1"/>
              <a:t>content</a:t>
            </a:r>
            <a:endParaRPr lang="da-DK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914246" y="2847975"/>
            <a:ext cx="7305675" cy="1552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a-DK" dirty="0"/>
              <a:t>Click to add text – or click an icon to add content</a:t>
            </a:r>
          </a:p>
        </p:txBody>
      </p:sp>
      <p:sp>
        <p:nvSpPr>
          <p:cNvPr id="12" name="Pladsholder til tekst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7575" y="304801"/>
            <a:ext cx="7310438" cy="6500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sz="2800" dirty="0"/>
              <a:t>Click to add title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7050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tekst 17"/>
          <p:cNvSpPr>
            <a:spLocks noGrp="1"/>
          </p:cNvSpPr>
          <p:nvPr>
            <p:ph type="body" sz="quarter" idx="10" hasCustomPrompt="1"/>
          </p:nvPr>
        </p:nvSpPr>
        <p:spPr>
          <a:xfrm>
            <a:off x="919163" y="304800"/>
            <a:ext cx="7308850" cy="73098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300" b="1" baseline="0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dirty="0"/>
              <a:t>Click to add date, time and optional notes</a:t>
            </a:r>
          </a:p>
        </p:txBody>
      </p:sp>
      <p:sp>
        <p:nvSpPr>
          <p:cNvPr id="16" name="Pladsholder til tekst 19"/>
          <p:cNvSpPr>
            <a:spLocks noGrp="1"/>
          </p:cNvSpPr>
          <p:nvPr>
            <p:ph type="body" sz="quarter" idx="11" hasCustomPrompt="1"/>
          </p:nvPr>
        </p:nvSpPr>
        <p:spPr>
          <a:xfrm>
            <a:off x="919163" y="1035782"/>
            <a:ext cx="7308850" cy="1577946"/>
          </a:xfrm>
        </p:spPr>
        <p:txBody>
          <a:bodyPr anchor="b" anchorCtr="0">
            <a:normAutofit/>
          </a:bodyPr>
          <a:lstStyle>
            <a:lvl1pPr marL="0" indent="0">
              <a:lnSpc>
                <a:spcPct val="80000"/>
              </a:lnSpc>
              <a:buNone/>
              <a:defRPr sz="3600" b="1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add</a:t>
            </a:r>
            <a:r>
              <a:rPr lang="da-DK" dirty="0"/>
              <a:t> </a:t>
            </a:r>
            <a:r>
              <a:rPr lang="da-DK" dirty="0" err="1"/>
              <a:t>title</a:t>
            </a:r>
            <a:endParaRPr lang="da-DK" dirty="0"/>
          </a:p>
        </p:txBody>
      </p:sp>
      <p:sp>
        <p:nvSpPr>
          <p:cNvPr id="17" name="Pladsholder til tekst 21"/>
          <p:cNvSpPr>
            <a:spLocks noGrp="1"/>
          </p:cNvSpPr>
          <p:nvPr>
            <p:ph type="body" sz="quarter" idx="12" hasCustomPrompt="1"/>
          </p:nvPr>
        </p:nvSpPr>
        <p:spPr>
          <a:xfrm>
            <a:off x="919163" y="2613728"/>
            <a:ext cx="7308850" cy="146425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/>
            </a:lvl1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add</a:t>
            </a:r>
            <a:r>
              <a:rPr lang="da-DK" dirty="0"/>
              <a:t> </a:t>
            </a:r>
            <a:r>
              <a:rPr lang="da-DK" dirty="0" err="1"/>
              <a:t>author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10321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ekst 2"/>
          <p:cNvSpPr>
            <a:spLocks noGrp="1"/>
          </p:cNvSpPr>
          <p:nvPr>
            <p:ph type="body" idx="1"/>
          </p:nvPr>
        </p:nvSpPr>
        <p:spPr>
          <a:xfrm>
            <a:off x="914400" y="304800"/>
            <a:ext cx="7313613" cy="45338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</p:spTree>
    <p:extLst>
      <p:ext uri="{BB962C8B-B14F-4D97-AF65-F5344CB8AC3E}">
        <p14:creationId xmlns:p14="http://schemas.microsoft.com/office/powerpoint/2010/main" val="287181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722" r:id="rId4"/>
    <p:sldLayoutId id="2147483688" r:id="rId5"/>
    <p:sldLayoutId id="2147483728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6800" algn="l" defTabSz="914400" rtl="0" eaLnBrk="1" latinLnBrk="0" hangingPunct="1">
        <a:lnSpc>
          <a:spcPct val="150000"/>
        </a:lnSpc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-226800" algn="l" defTabSz="914400" rtl="0" eaLnBrk="1" latinLnBrk="0" hangingPunct="1">
        <a:lnSpc>
          <a:spcPct val="150000"/>
        </a:lnSpc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84000" indent="-226800" algn="l" defTabSz="914400" rtl="0" eaLnBrk="1" latinLnBrk="0" hangingPunct="1">
        <a:lnSpc>
          <a:spcPct val="150000"/>
        </a:lnSpc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E946-859E-4BF3-BC6E-1AE0195884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2024 Paris December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DA8B1-BDC2-41BD-968C-5482C7D546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anchor="b">
            <a:normAutofit/>
          </a:bodyPr>
          <a:lstStyle/>
          <a:p>
            <a:pPr algn="ctr"/>
            <a:r>
              <a:rPr lang="en-US" sz="2000" dirty="0"/>
              <a:t>Discussion of: </a:t>
            </a:r>
          </a:p>
          <a:p>
            <a:pPr algn="ctr"/>
            <a:r>
              <a:rPr lang="en-GB" sz="2400" dirty="0"/>
              <a:t>Contract Completeness of Company Bylaws </a:t>
            </a:r>
          </a:p>
          <a:p>
            <a:pPr algn="ctr"/>
            <a:r>
              <a:rPr lang="en-GB" sz="2400" dirty="0"/>
              <a:t>and Entrepreneurial Success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212703F-1E85-782C-C9EB-235C37D88EC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By </a:t>
            </a:r>
            <a:r>
              <a:rPr lang="en-GB" sz="1600" dirty="0"/>
              <a:t>Paul Beaumont, Johan </a:t>
            </a:r>
            <a:r>
              <a:rPr lang="en-GB" sz="1600" dirty="0" err="1"/>
              <a:t>Hombert</a:t>
            </a:r>
            <a:r>
              <a:rPr lang="en-GB" dirty="0"/>
              <a:t>, and </a:t>
            </a:r>
            <a:r>
              <a:rPr lang="en-GB" sz="1600" dirty="0"/>
              <a:t>Adrien </a:t>
            </a:r>
            <a:r>
              <a:rPr lang="en-GB" sz="1600" dirty="0" err="1"/>
              <a:t>Matray</a:t>
            </a:r>
            <a:endParaRPr lang="en-US" dirty="0"/>
          </a:p>
          <a:p>
            <a:endParaRPr lang="en-US" u="sng" dirty="0"/>
          </a:p>
          <a:p>
            <a:r>
              <a:rPr lang="en-US" u="sng" dirty="0"/>
              <a:t>Discussant</a:t>
            </a:r>
            <a:r>
              <a:rPr lang="en-US" dirty="0"/>
              <a:t>: Donghyun Kang (Erasmus School of Economics)</a:t>
            </a:r>
          </a:p>
        </p:txBody>
      </p:sp>
    </p:spTree>
    <p:extLst>
      <p:ext uri="{BB962C8B-B14F-4D97-AF65-F5344CB8AC3E}">
        <p14:creationId xmlns:p14="http://schemas.microsoft.com/office/powerpoint/2010/main" val="2224003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75"/>
    </mc:Choice>
    <mc:Fallback>
      <p:transition spd="slow" advTm="77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E0280E-C949-6E74-C609-929EF937709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7576" y="990148"/>
            <a:ext cx="7310437" cy="3819524"/>
          </a:xfrm>
        </p:spPr>
        <p:txBody>
          <a:bodyPr>
            <a:noAutofit/>
          </a:bodyPr>
          <a:lstStyle/>
          <a:p>
            <a:r>
              <a:rPr lang="en-US" sz="1400" dirty="0"/>
              <a:t>Key story: ‘</a:t>
            </a:r>
            <a:r>
              <a:rPr lang="en-US" sz="1400" dirty="0">
                <a:solidFill>
                  <a:srgbClr val="0070C0"/>
                </a:solidFill>
              </a:rPr>
              <a:t>flexible form </a:t>
            </a:r>
            <a:r>
              <a:rPr lang="en-US" sz="1400" dirty="0"/>
              <a:t>leads to entrepreneurial success via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by complete contracts</a:t>
            </a:r>
            <a:r>
              <a:rPr lang="en-US" sz="1400" dirty="0"/>
              <a:t>’</a:t>
            </a:r>
          </a:p>
          <a:p>
            <a:pPr lvl="1"/>
            <a:r>
              <a:rPr lang="en-US" sz="1200" dirty="0"/>
              <a:t>We observe ‘</a:t>
            </a:r>
            <a:r>
              <a:rPr lang="en-US" sz="1200" dirty="0">
                <a:solidFill>
                  <a:srgbClr val="0070C0"/>
                </a:solidFill>
              </a:rPr>
              <a:t>new firms do choose the flexible form</a:t>
            </a:r>
            <a:r>
              <a:rPr lang="en-US" sz="1200" dirty="0"/>
              <a:t>’</a:t>
            </a:r>
          </a:p>
          <a:p>
            <a:r>
              <a:rPr lang="en-US" sz="1400" dirty="0"/>
              <a:t>However, </a:t>
            </a: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</a:rPr>
              <a:t>direct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 evidence</a:t>
            </a:r>
            <a:r>
              <a:rPr lang="en-US" sz="1400" dirty="0"/>
              <a:t> is missing: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do firms </a:t>
            </a: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</a:rPr>
              <a:t>actually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 write more complete contracts?</a:t>
            </a:r>
          </a:p>
          <a:p>
            <a:pPr lvl="1"/>
            <a:r>
              <a:rPr lang="en-US" sz="1200" dirty="0"/>
              <a:t>Concern: flexible firms still stick to boilerplate bylaws</a:t>
            </a:r>
          </a:p>
          <a:p>
            <a:pPr lvl="1"/>
            <a:r>
              <a:rPr lang="en-US" sz="1200" dirty="0"/>
              <a:t>(The authors are already addressing it, fantastic!)</a:t>
            </a:r>
          </a:p>
          <a:p>
            <a:r>
              <a:rPr lang="en-US" sz="1400" dirty="0"/>
              <a:t>Why important? Helps rule out alternative explanations:</a:t>
            </a:r>
          </a:p>
          <a:p>
            <a:pPr lvl="1"/>
            <a:r>
              <a:rPr lang="en-US" sz="1200" dirty="0"/>
              <a:t>Other reform features (than bylaws) could also explain the result</a:t>
            </a:r>
          </a:p>
          <a:p>
            <a:r>
              <a:rPr lang="en-US" sz="1400" b="1" dirty="0"/>
              <a:t>Suggestion: </a:t>
            </a:r>
            <a:r>
              <a:rPr lang="en-US" sz="1400" dirty="0"/>
              <a:t>textual analysis of bylaws</a:t>
            </a:r>
          </a:p>
          <a:p>
            <a:pPr lvl="1"/>
            <a:r>
              <a:rPr lang="en-US" sz="1200" dirty="0"/>
              <a:t>Simple Measures: Document length, Readability metrics, Word counts of contractual terms</a:t>
            </a:r>
          </a:p>
          <a:p>
            <a:pPr lvl="1"/>
            <a:r>
              <a:rPr lang="en-US" sz="1200" dirty="0"/>
              <a:t>Complex Measures: Similarity to boilerplate contracts, Classification of different types of provisions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1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2F9561-23FA-B7ED-C1E7-2CB9A224C3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Direct evidence on adopting complete contracting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7631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89"/>
    </mc:Choice>
    <mc:Fallback>
      <p:transition spd="slow" advTm="11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4C0D1F-F76A-30DB-4C6E-442F68615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4EB144E3-A3E8-7CF0-5133-6323DA65D32F}"/>
                  </a:ext>
                </a:extLst>
              </p:cNvPr>
              <p:cNvSpPr>
                <a:spLocks noGrp="1"/>
              </p:cNvSpPr>
              <p:nvPr>
                <p:ph sz="quarter" idx="12"/>
              </p:nvPr>
            </p:nvSpPr>
            <p:spPr>
              <a:xfrm>
                <a:off x="917576" y="1019175"/>
                <a:ext cx="7310437" cy="3381375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Current measures are primarily size-based: assets, wages, sales</a:t>
                </a:r>
              </a:p>
              <a:p>
                <a:pPr lvl="1"/>
                <a:r>
                  <a:rPr lang="en-US" dirty="0"/>
                  <a:t>Being bigger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dirty="0"/>
                  <a:t> being better/more successful </a:t>
                </a:r>
              </a:p>
              <a:p>
                <a:pPr lvl="1"/>
                <a:r>
                  <a:rPr lang="en-US" dirty="0"/>
                  <a:t>Firms that are large but inefficient vs. Smaller but efficiently run operations</a:t>
                </a:r>
              </a:p>
              <a:p>
                <a:r>
                  <a:rPr lang="en-US" dirty="0"/>
                  <a:t>Why this matters?</a:t>
                </a:r>
              </a:p>
              <a:p>
                <a:pPr lvl="1"/>
                <a:r>
                  <a:rPr lang="en-US" dirty="0"/>
                  <a:t>Sample likely includes many SMEs (€0 minimum capital)</a:t>
                </a:r>
              </a:p>
              <a:p>
                <a:pPr lvl="1"/>
                <a:r>
                  <a:rPr lang="en-US" dirty="0"/>
                  <a:t>Many SMEs fail to break even, thus shut down quickly</a:t>
                </a:r>
              </a:p>
              <a:p>
                <a:r>
                  <a:rPr lang="en-US" b="1" dirty="0"/>
                  <a:t>Suggestion</a:t>
                </a:r>
                <a:r>
                  <a:rPr lang="en-US" dirty="0"/>
                  <a:t>: alternative measures of success</a:t>
                </a:r>
              </a:p>
              <a:p>
                <a:pPr lvl="1"/>
                <a:r>
                  <a:rPr lang="en-US" dirty="0"/>
                  <a:t> Survival rates (1-year, 3-year)</a:t>
                </a:r>
              </a:p>
              <a:p>
                <a:pPr lvl="1"/>
                <a:r>
                  <a:rPr lang="en-US" dirty="0"/>
                  <a:t> Profitability metrics (</a:t>
                </a:r>
                <a:r>
                  <a:rPr lang="en-US" dirty="0" err="1"/>
                  <a:t>RoA</a:t>
                </a:r>
                <a:r>
                  <a:rPr lang="en-US" dirty="0"/>
                  <a:t>, margins)</a:t>
                </a:r>
              </a:p>
              <a:p>
                <a:r>
                  <a:rPr lang="en-US" dirty="0"/>
                  <a:t>Distinguishing this would lead to different policy implications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4EB144E3-A3E8-7CF0-5133-6323DA65D3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2"/>
              </p:nvPr>
            </p:nvSpPr>
            <p:spPr>
              <a:xfrm>
                <a:off x="917576" y="1019175"/>
                <a:ext cx="7310437" cy="3381375"/>
              </a:xfrm>
              <a:blipFill>
                <a:blip r:embed="rId3"/>
                <a:stretch>
                  <a:fillRect l="-1585" t="-541" b="-1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6FF670-96C8-8DD8-2CF8-E30CCA1AA2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‘Success’ measures: Size vs. Performance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9706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4198"/>
    </mc:Choice>
    <mc:Fallback>
      <p:transition spd="slow" advTm="1341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63D53-B462-FD4A-D228-0A2DF7AD9C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DC63E5-00B7-8844-C92F-5067EDE0A1E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7576" y="1019175"/>
            <a:ext cx="7310437" cy="338137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Results show treated firms raise more </a:t>
            </a:r>
            <a:r>
              <a:rPr lang="en-US" b="1" dirty="0"/>
              <a:t>equity</a:t>
            </a:r>
            <a:r>
              <a:rPr lang="en-US" dirty="0"/>
              <a:t> </a:t>
            </a:r>
            <a:r>
              <a:rPr lang="en-US" sz="1800" dirty="0"/>
              <a:t>(Table B.3)</a:t>
            </a:r>
            <a:endParaRPr lang="en-US" dirty="0"/>
          </a:p>
          <a:p>
            <a:pPr lvl="1"/>
            <a:r>
              <a:rPr lang="en-US" b="1" dirty="0"/>
              <a:t>What about debt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SMEs primarily rely on bank financing </a:t>
            </a:r>
            <a:r>
              <a:rPr lang="en-US" sz="1600" dirty="0"/>
              <a:t>(Nanda Philips 2023, Robb Robinson 2014)</a:t>
            </a:r>
            <a:endParaRPr lang="en-US" dirty="0"/>
          </a:p>
          <a:p>
            <a:r>
              <a:rPr lang="en-US" dirty="0"/>
              <a:t>Flexible bylaws may facilitate debt financing</a:t>
            </a:r>
          </a:p>
          <a:p>
            <a:pPr lvl="1"/>
            <a:r>
              <a:rPr lang="en-US" dirty="0"/>
              <a:t>If they reduce agency costs or improve creditworthiness</a:t>
            </a:r>
          </a:p>
          <a:p>
            <a:r>
              <a:rPr lang="en-US" dirty="0"/>
              <a:t>Alternatively, opposite effect: Partial substitution between debt and equity: </a:t>
            </a:r>
          </a:p>
          <a:p>
            <a:pPr lvl="1"/>
            <a:r>
              <a:rPr lang="en-US" dirty="0"/>
              <a:t>If flexible bylaws favor shareholders more than debtholders</a:t>
            </a:r>
          </a:p>
          <a:p>
            <a:pPr lvl="1"/>
            <a:r>
              <a:rPr lang="en-US" dirty="0"/>
              <a:t>May lead to financing riskier projects (can test with survival/profitability measures)</a:t>
            </a:r>
          </a:p>
          <a:p>
            <a:r>
              <a:rPr lang="en-US" b="1" dirty="0"/>
              <a:t>Suggestion</a:t>
            </a:r>
            <a:r>
              <a:rPr lang="en-US" dirty="0"/>
              <a:t>: Examine changes in total debt, leverage ratios, textual analysis</a:t>
            </a:r>
          </a:p>
          <a:p>
            <a:pPr lvl="1"/>
            <a:r>
              <a:rPr lang="en-US" dirty="0"/>
              <a:t>Data should be available!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B7EDCE-4B1D-5640-0DF5-5DC3A544EF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Missing Channel: Debt Financing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2052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507"/>
    </mc:Choice>
    <mc:Fallback>
      <p:transition spd="slow" advTm="145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BA27A-74F5-D863-0629-68E0B6B815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4116BA-F422-BFE4-96C0-0C551FBE574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7576" y="1019175"/>
            <a:ext cx="7310437" cy="3381375"/>
          </a:xfrm>
        </p:spPr>
        <p:txBody>
          <a:bodyPr>
            <a:noAutofit/>
          </a:bodyPr>
          <a:lstStyle/>
          <a:p>
            <a:r>
              <a:rPr lang="en-US" sz="1000" dirty="0"/>
              <a:t>The study exploits industry-level variation in flexible bylaws adoption</a:t>
            </a:r>
          </a:p>
          <a:p>
            <a:pPr lvl="1"/>
            <a:r>
              <a:rPr lang="en-US" sz="900" dirty="0"/>
              <a:t>Tell us about which industries drive this variation</a:t>
            </a:r>
          </a:p>
          <a:p>
            <a:r>
              <a:rPr lang="en-US" sz="1000" b="1" dirty="0"/>
              <a:t>Suggestions</a:t>
            </a:r>
          </a:p>
          <a:p>
            <a:r>
              <a:rPr lang="en-US" sz="1000" dirty="0"/>
              <a:t>a) Descriptive Analysis: Show distribution of industry-level exposure to reform</a:t>
            </a:r>
          </a:p>
          <a:p>
            <a:pPr lvl="1"/>
            <a:r>
              <a:rPr lang="en-US" sz="900" dirty="0"/>
              <a:t>E.g., Top/Bottom 10 industries with highest/lowest take-up</a:t>
            </a:r>
          </a:p>
          <a:p>
            <a:pPr lvl="1"/>
            <a:r>
              <a:rPr lang="en-US" sz="800" dirty="0"/>
              <a:t>Test for concentration of effects in specific industries</a:t>
            </a:r>
          </a:p>
          <a:p>
            <a:r>
              <a:rPr lang="en-US" sz="1000" dirty="0"/>
              <a:t>b) Link to Economic Mechanisms: Test whether take-up varies with industry characteristics: </a:t>
            </a:r>
          </a:p>
          <a:p>
            <a:pPr lvl="1"/>
            <a:r>
              <a:rPr lang="en-US" sz="900" dirty="0"/>
              <a:t>Innovation intensity, growth opportunities, business uncertainty</a:t>
            </a:r>
          </a:p>
          <a:p>
            <a:pPr lvl="0"/>
            <a:r>
              <a:rPr lang="en-US" sz="1000" dirty="0"/>
              <a:t>Hypothesis: Industries with higher uncertainty should show greater take-up than routine businesses </a:t>
            </a:r>
          </a:p>
          <a:p>
            <a:pPr lvl="1"/>
            <a:r>
              <a:rPr lang="en-US" sz="800" dirty="0"/>
              <a:t>Tech startups vs. Restaurants</a:t>
            </a:r>
          </a:p>
          <a:p>
            <a:r>
              <a:rPr lang="en-US" sz="1000" b="1" dirty="0"/>
              <a:t>Why This Matters:</a:t>
            </a:r>
          </a:p>
          <a:p>
            <a:pPr lvl="1"/>
            <a:r>
              <a:rPr lang="en-US" sz="800" dirty="0"/>
              <a:t>Helps understand whether effects are broad-based or concentrated</a:t>
            </a:r>
          </a:p>
          <a:p>
            <a:pPr lvl="1"/>
            <a:r>
              <a:rPr lang="en-US" sz="800" dirty="0"/>
              <a:t>Provides evidence on mechanism </a:t>
            </a:r>
          </a:p>
          <a:p>
            <a:pPr lvl="1"/>
            <a:r>
              <a:rPr lang="en-US" sz="900" dirty="0"/>
              <a:t>(contractual flexibility should matter more in certain industries)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A61F8-F9C9-6424-CB1C-63ED53B865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7575" y="304801"/>
            <a:ext cx="7310438" cy="650060"/>
          </a:xfrm>
        </p:spPr>
        <p:txBody>
          <a:bodyPr/>
          <a:lstStyle/>
          <a:p>
            <a:r>
              <a:rPr lang="en-US"/>
              <a:t>Understanding Industry-Level Variation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4332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79"/>
    </mc:Choice>
    <mc:Fallback>
      <p:transition spd="slow" advTm="187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3C9883-09C4-186A-CBDA-FE024BDDF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F788664-CAF4-5CAA-98CA-2E177C45F6C8}"/>
                  </a:ext>
                </a:extLst>
              </p:cNvPr>
              <p:cNvSpPr>
                <a:spLocks noGrp="1"/>
              </p:cNvSpPr>
              <p:nvPr>
                <p:ph sz="quarter" idx="12"/>
              </p:nvPr>
            </p:nvSpPr>
            <p:spPr>
              <a:xfrm>
                <a:off x="917576" y="1019175"/>
                <a:ext cx="7310437" cy="3381375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Can you distinguish </a:t>
                </a:r>
                <a:r>
                  <a:rPr lang="en-GB" dirty="0"/>
                  <a:t>holding companies from operating firms?</a:t>
                </a:r>
              </a:p>
              <a:p>
                <a:pPr lvl="1"/>
                <a:r>
                  <a:rPr lang="en-GB" dirty="0"/>
                  <a:t>The reform made it plausibly easier to set up holding companies in the SAS form</a:t>
                </a:r>
              </a:p>
              <a:p>
                <a:pPr lvl="1"/>
                <a:r>
                  <a:rPr lang="en-GB" dirty="0"/>
                  <a:t>May be consistent with muted response of incumbent firms switching into the SAS form [incumbents simply being reorganized as a subsidiary of SAS holding company?]</a:t>
                </a:r>
              </a:p>
              <a:p>
                <a:pPr lvl="1"/>
                <a:r>
                  <a:rPr lang="en-GB" dirty="0"/>
                  <a:t>Capital Accumulation: If the reform led to more holding companies, the observed increase in capital might partly reflect financial consolidation or transfers rather than new productive investments by operating firms.</a:t>
                </a:r>
                <a:endParaRPr lang="en-US" dirty="0"/>
              </a:p>
              <a:p>
                <a:r>
                  <a:rPr lang="en-US" dirty="0"/>
                  <a:t>Could cite a relevant paper? </a:t>
                </a:r>
                <a:r>
                  <a:rPr lang="en-GB" dirty="0"/>
                  <a:t>Bacher, </a:t>
                </a:r>
                <a:r>
                  <a:rPr lang="en-GB" dirty="0" err="1"/>
                  <a:t>Fagereng</a:t>
                </a:r>
                <a:r>
                  <a:rPr lang="en-GB" dirty="0"/>
                  <a:t>, Ring, and </a:t>
                </a:r>
                <a:r>
                  <a:rPr lang="en-GB" dirty="0" err="1"/>
                  <a:t>Wold</a:t>
                </a:r>
                <a:r>
                  <a:rPr lang="en-GB" dirty="0"/>
                  <a:t>, 2024, “Capital Requirements and Entry into Entrepreneurship”</a:t>
                </a:r>
                <a:endParaRPr lang="en-US" dirty="0"/>
              </a:p>
              <a:p>
                <a:r>
                  <a:rPr lang="en-US" dirty="0"/>
                  <a:t>Appendix Table B.3: the combined effect exceeds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100%&lt;82.4% + 22 % = 104.4%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Limitation of a linear probability model; Not crucial, probably just take note of it in the footnote</a:t>
                </a:r>
              </a:p>
              <a:p>
                <a:r>
                  <a:rPr lang="en-US" dirty="0"/>
                  <a:t>Clarifying question on the institution: can flexible bylaw firms update the bylaws after starting? </a:t>
                </a:r>
              </a:p>
              <a:p>
                <a:pPr lvl="1"/>
                <a:r>
                  <a:rPr lang="en-US" dirty="0"/>
                  <a:t>(I understand they have flexibility at the beginning, not clear whether they still have afterwards)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F788664-CAF4-5CAA-98CA-2E177C45F6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2"/>
              </p:nvPr>
            </p:nvSpPr>
            <p:spPr>
              <a:xfrm>
                <a:off x="917576" y="1019175"/>
                <a:ext cx="7310437" cy="3381375"/>
              </a:xfrm>
              <a:blipFill>
                <a:blip r:embed="rId3"/>
                <a:stretch>
                  <a:fillRect l="-1334" t="-3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FEFD78-732B-2AFF-2F39-A52A32D3A4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7575" y="304801"/>
            <a:ext cx="7310438" cy="650060"/>
          </a:xfrm>
        </p:spPr>
        <p:txBody>
          <a:bodyPr/>
          <a:lstStyle/>
          <a:p>
            <a:r>
              <a:rPr lang="en-US" dirty="0"/>
              <a:t>Miscellaneous comments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6375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46"/>
    </mc:Choice>
    <mc:Fallback>
      <p:transition spd="slow" advTm="324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B9EED6-5542-4BFD-61C7-F89A4E10FD9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7576" y="1019175"/>
            <a:ext cx="7310437" cy="338137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Great paper with important policy implications</a:t>
            </a:r>
          </a:p>
          <a:p>
            <a:pPr lvl="1"/>
            <a:r>
              <a:rPr lang="en-US" dirty="0"/>
              <a:t>Nice empirical evidence on the real effect of company’s legal form</a:t>
            </a:r>
          </a:p>
          <a:p>
            <a:pPr lvl="1"/>
            <a:r>
              <a:rPr lang="en-US" dirty="0"/>
              <a:t>Clear writing + rich data + thorough discussion of institution + empirical analyses</a:t>
            </a:r>
          </a:p>
          <a:p>
            <a:pPr lvl="1"/>
            <a:r>
              <a:rPr lang="en-US" dirty="0"/>
              <a:t>‘Making easy for entrepreneurs to adopt complete contract improves their performance’</a:t>
            </a:r>
          </a:p>
          <a:p>
            <a:r>
              <a:rPr lang="en-US" dirty="0"/>
              <a:t>Few comments to strengthen the ‘contractual flexibility’ story</a:t>
            </a:r>
          </a:p>
          <a:p>
            <a:pPr lvl="1"/>
            <a:r>
              <a:rPr lang="en-US" dirty="0"/>
              <a:t>Direct evidence: Test how the new firms write more complete contracts</a:t>
            </a:r>
          </a:p>
          <a:p>
            <a:pPr lvl="1"/>
            <a:r>
              <a:rPr lang="en-US" dirty="0"/>
              <a:t>Measuring “success”: Measure performance, rather than size</a:t>
            </a:r>
          </a:p>
          <a:p>
            <a:pPr lvl="1"/>
            <a:r>
              <a:rPr lang="en-US" dirty="0"/>
              <a:t>Financing channel: Is it all via equity financing, or debt too?</a:t>
            </a:r>
          </a:p>
          <a:p>
            <a:r>
              <a:rPr lang="en-US" dirty="0"/>
              <a:t>Look forward to seeing the next version!</a:t>
            </a:r>
          </a:p>
          <a:p>
            <a:r>
              <a:rPr lang="en-US" b="1" dirty="0"/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BCFFBB-F3ED-06B9-5BBB-87322605F7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7575" y="304801"/>
            <a:ext cx="7310438" cy="65006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8191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4928"/>
    </mc:Choice>
    <mc:Fallback>
      <p:transition spd="slow" advTm="549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|0.2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5|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|0.2|10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4.8|53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4.8|53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5.1|18.9|0.6"/>
</p:tagLst>
</file>

<file path=ppt/theme/theme1.xml><?xml version="1.0" encoding="utf-8"?>
<a:theme xmlns:a="http://schemas.openxmlformats.org/drawingml/2006/main" name="Conten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5864</TotalTime>
  <Words>795</Words>
  <Application>Microsoft Office PowerPoint</Application>
  <PresentationFormat>On-screen Show (16:9)</PresentationFormat>
  <Paragraphs>83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Content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CBS EA</dc:creator>
  <cp:lastModifiedBy>Donghyun Kang</cp:lastModifiedBy>
  <cp:revision>816</cp:revision>
  <cp:lastPrinted>2022-08-22T21:08:19Z</cp:lastPrinted>
  <dcterms:created xsi:type="dcterms:W3CDTF">2013-11-09T16:46:18Z</dcterms:created>
  <dcterms:modified xsi:type="dcterms:W3CDTF">2024-12-18T21:21:50Z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72ba27-cab8-4042-a351-a31f6e4eacdc_Enabled">
    <vt:lpwstr>true</vt:lpwstr>
  </property>
  <property fmtid="{D5CDD505-2E9C-101B-9397-08002B2CF9AE}" pid="3" name="MSIP_Label_8772ba27-cab8-4042-a351-a31f6e4eacdc_SetDate">
    <vt:lpwstr>2024-09-09T12:47:01Z</vt:lpwstr>
  </property>
  <property fmtid="{D5CDD505-2E9C-101B-9397-08002B2CF9AE}" pid="4" name="MSIP_Label_8772ba27-cab8-4042-a351-a31f6e4eacdc_Method">
    <vt:lpwstr>Standard</vt:lpwstr>
  </property>
  <property fmtid="{D5CDD505-2E9C-101B-9397-08002B2CF9AE}" pid="5" name="MSIP_Label_8772ba27-cab8-4042-a351-a31f6e4eacdc_Name">
    <vt:lpwstr>Internal</vt:lpwstr>
  </property>
  <property fmtid="{D5CDD505-2E9C-101B-9397-08002B2CF9AE}" pid="6" name="MSIP_Label_8772ba27-cab8-4042-a351-a31f6e4eacdc_SiteId">
    <vt:lpwstr>715902d6-f63e-4b8d-929b-4bb170bad492</vt:lpwstr>
  </property>
  <property fmtid="{D5CDD505-2E9C-101B-9397-08002B2CF9AE}" pid="7" name="MSIP_Label_8772ba27-cab8-4042-a351-a31f6e4eacdc_ActionId">
    <vt:lpwstr>f8863eeb-b554-495c-98c3-6a30f7377c55</vt:lpwstr>
  </property>
  <property fmtid="{D5CDD505-2E9C-101B-9397-08002B2CF9AE}" pid="8" name="MSIP_Label_8772ba27-cab8-4042-a351-a31f6e4eacdc_ContentBits">
    <vt:lpwstr>0</vt:lpwstr>
  </property>
</Properties>
</file>